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87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34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41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5930" y="762000"/>
            <a:ext cx="13078539" cy="3585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00"/>
              </a:lnSpc>
              <a:buNone/>
            </a:pPr>
            <a:r>
              <a:rPr lang="en-US" sz="7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Báo cáo về tham gia Challange Titanic trên Kaggle</a:t>
            </a:r>
            <a:endParaRPr lang="en-US" sz="7500" dirty="0"/>
          </a:p>
        </p:txBody>
      </p:sp>
      <p:sp>
        <p:nvSpPr>
          <p:cNvPr id="5" name="Text 2"/>
          <p:cNvSpPr/>
          <p:nvPr/>
        </p:nvSpPr>
        <p:spPr>
          <a:xfrm>
            <a:off x="775930" y="4762738"/>
            <a:ext cx="13078539" cy="44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3123410148 - Dương Chí Khang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5930" y="5517833"/>
            <a:ext cx="13078539" cy="44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3123410383, Trịnh Minh Toàn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75930" y="6272927"/>
            <a:ext cx="13078539" cy="44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3123410312 Cao Thanh Tài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5930" y="7028021"/>
            <a:ext cx="13078539" cy="44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3123410xxx Đỗ Nguyễn Thanh Phong</a:t>
            </a:r>
            <a:endParaRPr lang="en-US" sz="2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725460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793790" y="4036695"/>
            <a:ext cx="13042821" cy="914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Chọn các đặc trưng </a:t>
            </a:r>
            <a:r>
              <a:rPr lang="en-US" sz="22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sử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22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dụng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:[“ </a:t>
            </a:r>
            <a:r>
              <a:rPr lang="en-US" sz="22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Pclass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”, ” Sex ”, “ Age ”, ” Fare ”, ” </a:t>
            </a:r>
            <a:r>
              <a:rPr lang="en-US" sz="22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SibSp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”, ” Parch ”, ” Embarked”,</a:t>
            </a:r>
          </a:p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” </a:t>
            </a:r>
            <a:r>
              <a:rPr lang="en-US" sz="22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FamilySize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”]</a:t>
            </a:r>
            <a:endParaRPr lang="en-US" sz="2200" dirty="0">
              <a:latin typeface="Inter"/>
              <a:ea typeface="Inter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05051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Chuẩn hóa dữ liệu bằng </a:t>
            </a: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StandardScaler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để mô hình học ổn định hơn.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21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65453" y="751761"/>
            <a:ext cx="7841337" cy="854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Phương pháp đề xuất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765453" y="1715453"/>
            <a:ext cx="3417570" cy="42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Quy trình thực hiện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65453" y="2552581"/>
            <a:ext cx="13099494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Bước 4 – Chia dữ liệu và huấn luyện mô hình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65453" y="3297436"/>
            <a:ext cx="13099494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Chia dữ liệu huấn luyện &amp; kiểm định </a:t>
            </a:r>
            <a:r>
              <a:rPr lang="en-US" sz="21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bằng</a:t>
            </a: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1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train_test_split</a:t>
            </a: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65453" y="3837980"/>
            <a:ext cx="13099494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Huấn luyện nhiều mô hình khác nhau: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5453" y="4370903"/>
            <a:ext cx="13099494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4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65453" y="4903827"/>
            <a:ext cx="13099494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4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65453" y="5436751"/>
            <a:ext cx="13099494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4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Boosting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65453" y="5969675"/>
            <a:ext cx="13099494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4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65453" y="6502598"/>
            <a:ext cx="13099494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4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5453" y="7035522"/>
            <a:ext cx="13099494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Đánh giá </a:t>
            </a:r>
            <a:r>
              <a:rPr lang="en-US" sz="2150" dirty="0" err="1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bằng</a:t>
            </a: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 </a:t>
            </a:r>
            <a:r>
              <a:rPr lang="en-US" sz="2150" dirty="0" err="1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Accuracy_score</a:t>
            </a: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, </a:t>
            </a:r>
            <a:r>
              <a:rPr lang="en-US" sz="2150" dirty="0" err="1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confusion_matrix</a:t>
            </a: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, ROC, AUC, </a:t>
            </a:r>
            <a:r>
              <a:rPr lang="en-US" sz="2150" dirty="0" err="1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classification_report</a:t>
            </a: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.</a:t>
            </a:r>
            <a:endParaRPr lang="en-US" sz="2150" dirty="0">
              <a:ea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7563" y="498515"/>
            <a:ext cx="5199340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Phương pháp đề xuất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507563" y="1137523"/>
            <a:ext cx="3200638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Chi tiết kỹ thuật &amp; Dẫn chứng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07563" y="1692831"/>
            <a:ext cx="1361527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Xử lý dữ liệu thiếu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63" y="2186821"/>
            <a:ext cx="9416653" cy="50425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7563" y="7433310"/>
            <a:ext cx="1361527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“Biểu đồ thể hiện các ô vàng là giá trị bị thiếu. Có thể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thấy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Age, Cabin,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và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Embarked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chứa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nhiều missing values.”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92849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928497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36270" y="624959"/>
            <a:ext cx="6517600" cy="710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Phương pháp đề xuất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36270" y="1426012"/>
            <a:ext cx="401133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Chi tiết kỹ thuật &amp; Dẫn chứng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6270" y="2121932"/>
            <a:ext cx="1335786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Xử lý dữ liệu thiếu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6270" y="2741176"/>
            <a:ext cx="6565344" cy="5562362"/>
          </a:xfrm>
          <a:prstGeom prst="roundRect">
            <a:avLst>
              <a:gd name="adj" fmla="val 263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05790" y="2741176"/>
            <a:ext cx="121920" cy="5562362"/>
          </a:xfrm>
          <a:prstGeom prst="roundRect">
            <a:avLst>
              <a:gd name="adj" fmla="val 78295"/>
            </a:avLst>
          </a:prstGeom>
          <a:solidFill>
            <a:srgbClr val="4950BC"/>
          </a:solidFill>
          <a:ln/>
        </p:spPr>
      </p:sp>
      <p:sp>
        <p:nvSpPr>
          <p:cNvPr id="9" name="Text 6"/>
          <p:cNvSpPr/>
          <p:nvPr/>
        </p:nvSpPr>
        <p:spPr>
          <a:xfrm>
            <a:off x="985361" y="2998827"/>
            <a:ext cx="348876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Phân tích đặc trưng 'Age'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5361" y="3490198"/>
            <a:ext cx="5958602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Đăc trưng 'Age' có mối tương quan khá thấp với các đăc trưng còn lại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85361" y="4353758"/>
            <a:ext cx="5958602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=&gt;điền bằng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trung vị (median)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8786" y="2741176"/>
            <a:ext cx="6565344" cy="5562362"/>
          </a:xfrm>
          <a:prstGeom prst="roundRect">
            <a:avLst>
              <a:gd name="adj" fmla="val 263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98306" y="2741176"/>
            <a:ext cx="121920" cy="5562362"/>
          </a:xfrm>
          <a:prstGeom prst="roundRect">
            <a:avLst>
              <a:gd name="adj" fmla="val 78295"/>
            </a:avLst>
          </a:prstGeom>
          <a:solidFill>
            <a:srgbClr val="4950BC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877" y="2998827"/>
            <a:ext cx="5958602" cy="50470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4198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4198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14601" y="603647"/>
            <a:ext cx="6294953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Phương pháp đề xuất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614601" y="1377315"/>
            <a:ext cx="3875127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Chi tiết kỹ thuật &amp; Dẫn chứng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14601" y="2049542"/>
            <a:ext cx="13401199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Mã hóa dữ liệu phân loại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14601" y="2647712"/>
            <a:ext cx="13401199" cy="3794284"/>
          </a:xfrm>
          <a:prstGeom prst="roundRect">
            <a:avLst>
              <a:gd name="adj" fmla="val 24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22221" y="2655332"/>
            <a:ext cx="13385959" cy="629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41772" y="2794635"/>
            <a:ext cx="6251615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Sex     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39871" y="2794635"/>
            <a:ext cx="624887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Embarked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2221" y="3285173"/>
            <a:ext cx="13385959" cy="629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41772" y="3424476"/>
            <a:ext cx="6251615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39871" y="3424476"/>
            <a:ext cx="624887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2221" y="3915013"/>
            <a:ext cx="13385959" cy="629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41772" y="4054316"/>
            <a:ext cx="6251615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39871" y="4054316"/>
            <a:ext cx="624887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2221" y="4544854"/>
            <a:ext cx="13385959" cy="629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41772" y="4684157"/>
            <a:ext cx="6251615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539871" y="4684157"/>
            <a:ext cx="624887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22221" y="5174694"/>
            <a:ext cx="13385959" cy="629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41772" y="5313998"/>
            <a:ext cx="6251615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7539871" y="5313998"/>
            <a:ext cx="624887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</a:t>
            </a:r>
            <a:endParaRPr lang="en-US" sz="1700" dirty="0"/>
          </a:p>
        </p:txBody>
      </p:sp>
      <p:sp>
        <p:nvSpPr>
          <p:cNvPr id="23" name="Shape 20"/>
          <p:cNvSpPr/>
          <p:nvPr/>
        </p:nvSpPr>
        <p:spPr>
          <a:xfrm>
            <a:off x="622221" y="5804535"/>
            <a:ext cx="13385959" cy="629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841772" y="5943838"/>
            <a:ext cx="6251615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7539871" y="5943838"/>
            <a:ext cx="624887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614601" y="6688931"/>
            <a:ext cx="13401199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614601" y="7287101"/>
            <a:ext cx="13401199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Mã hóa dữ liệu phân loại bằng Label Encoding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31288"/>
            <a:ext cx="8132326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Phương pháp đề xuất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793790" y="2730579"/>
            <a:ext cx="5005268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Chi tiết kỹ thuật &amp; Dẫn chứng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93790" y="359890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Tạo đặc trung mới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371380"/>
            <a:ext cx="1304282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Dựa trên hai cột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SibSp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(số anh chị em/vợ/chồng) </a:t>
            </a:r>
            <a:r>
              <a:rPr lang="en-US" sz="2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và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Parch(cha mẹ/con cái).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931688"/>
            <a:ext cx="1304282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Tạo đặc trưng mới: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FamilySize = SibSp + Parch + 1 </a:t>
            </a:r>
            <a:r>
              <a:rPr lang="en-US" sz="2400" dirty="0" err="1">
                <a:solidFill>
                  <a:srgbClr val="272525"/>
                </a:solidFill>
                <a:highlight>
                  <a:srgbClr val="F2F2F2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FamilySize</a:t>
            </a:r>
            <a:r>
              <a:rPr lang="en-US" sz="2400" dirty="0">
                <a:solidFill>
                  <a:srgbClr val="272525"/>
                </a:solidFill>
                <a:highlight>
                  <a:srgbClr val="F2F2F2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 = </a:t>
            </a:r>
            <a:r>
              <a:rPr lang="en-US" sz="2400" dirty="0" err="1">
                <a:solidFill>
                  <a:srgbClr val="272525"/>
                </a:solidFill>
                <a:highlight>
                  <a:srgbClr val="F2F2F2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SibSp</a:t>
            </a:r>
            <a:r>
              <a:rPr lang="en-US" sz="2400" dirty="0">
                <a:solidFill>
                  <a:srgbClr val="272525"/>
                </a:solidFill>
                <a:highlight>
                  <a:srgbClr val="F2F2F2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 + parch + 1 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549199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Mục tiêu: phản ánh quy mô gia đình ảnh hưởng đến khả năng sống sót.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604468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Đặc trưng này được thêm vào tập dữ liệu huấn luyện và kiểm thử.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390888"/>
            <a:ext cx="8132326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Phương pháp đề xuất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793790" y="2390180"/>
            <a:ext cx="5005268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Chi tiết kỹ thuật &amp; Dẫn chứng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93790" y="325850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Chọn đặc trưng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03098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Nhóm chọn 8 cột làm đầu vào cho mô hình: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583668"/>
            <a:ext cx="1304282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Pclass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Sex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Fare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SibSp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Parch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Embarked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FamilySize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5143976"/>
            <a:ext cx="1304282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Biến mục tiêu (nhãn dự đoán):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Survived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5924074"/>
            <a:ext cx="13042821" cy="914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Mục đích: Chỉ giữ lại các cột </a:t>
            </a: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 ý nghĩa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cho việc dự đoán sống sót, tránh nhiễu từ các cột không cần thiết như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Ticket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Cabin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95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693658" y="681276"/>
            <a:ext cx="7105055" cy="774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Phương pháp đề xuất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693658" y="1554480"/>
            <a:ext cx="4372928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Chi tiết kỹ thuật &amp; Dẫn chứng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3658" y="2313146"/>
            <a:ext cx="13243084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Chuẩn hóa dữ liệu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3658" y="2988112"/>
            <a:ext cx="13243084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Sử dụng </a:t>
            </a:r>
            <a:r>
              <a:rPr lang="en-US" sz="19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StandardScaler()</a:t>
            </a: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để </a:t>
            </a:r>
            <a:r>
              <a:rPr lang="en-US" sz="1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chuẩn hóa dữ liệu về cùng thang đo</a:t>
            </a: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theo công thức: 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93658" y="3670697"/>
            <a:ext cx="13243084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​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93658" y="4345662"/>
            <a:ext cx="13243084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Mỗi cột sẽ có: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93658" y="4828699"/>
            <a:ext cx="13243084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Giá trị trung bình (mean) = 0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93658" y="5311735"/>
            <a:ext cx="13243084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Độ lệch chuẩn (std) = 1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93658" y="5986701"/>
            <a:ext cx="13243084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Mục đích: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93658" y="6661666"/>
            <a:ext cx="13243084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Tránh việc các đặc trưng có giá trị lớn (như </a:t>
            </a:r>
            <a:r>
              <a:rPr lang="en-US" sz="19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Fare</a:t>
            </a: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chi phối mô hình.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93658" y="7152323"/>
            <a:ext cx="13243084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Giúp mô hình học nhanh và ổn định hơn (đặc biệt khi dùng Logistic Regression, SVM,…).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AE672C-3937-F350-3503-3099036B0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5" y="3340937"/>
            <a:ext cx="7335274" cy="10860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4847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74847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31388" y="620078"/>
            <a:ext cx="6955631" cy="704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5. Thử nghiệm và Kết quả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31388" y="1888450"/>
            <a:ext cx="281892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Mô hình thử nghiệm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1388" y="2466380"/>
            <a:ext cx="6408777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Classifier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388" y="2905958"/>
            <a:ext cx="6408777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388" y="3345537"/>
            <a:ext cx="6408777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Vector Classifier (SVC)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1388" y="3785116"/>
            <a:ext cx="6408777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K-Nearest Neighbors (KNN)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1388" y="4224695"/>
            <a:ext cx="6408777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Boosting Classifier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854" y="1916549"/>
            <a:ext cx="6408777" cy="412896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31388" y="6637377"/>
            <a:ext cx="281892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quả: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31388" y="7328059"/>
            <a:ext cx="13367623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mô hình có độ chính xác cao (&gt;80%)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31388" y="7767638"/>
            <a:ext cx="13367623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KNN là mô hình tốt nhất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14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8669" y="764738"/>
            <a:ext cx="6953131" cy="86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00"/>
              </a:lnSpc>
              <a:buNone/>
            </a:pPr>
            <a:r>
              <a:rPr lang="en-US" sz="5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6. Kết luận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778669" y="1745099"/>
            <a:ext cx="3476506" cy="434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Tổng kết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78669" y="2596753"/>
            <a:ext cx="13073063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Đã xây dựng được quy trình dự đoán sống sót Titanic hoàn chỉnh.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78669" y="3138964"/>
            <a:ext cx="13073063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Thử nghiệm 3 mô hình, đạt </a:t>
            </a:r>
            <a:r>
              <a:rPr lang="en-US" sz="2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độ chính xác ~80%</a:t>
            </a: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trên Kaggle.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8669" y="3681174"/>
            <a:ext cx="13073063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Học được kỹ năng xử lý dữ liệu, tạo đặc trưng, và đánh giá mô hình.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78669" y="4543187"/>
            <a:ext cx="3476506" cy="434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Hướng phát triển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78669" y="5394841"/>
            <a:ext cx="13073063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Dùng </a:t>
            </a:r>
            <a:r>
              <a:rPr lang="en-US" sz="2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 Search</a:t>
            </a: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hoặc </a:t>
            </a:r>
            <a:r>
              <a:rPr lang="en-US" sz="2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Optuna</a:t>
            </a: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để tối ưu hyperparameter.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78669" y="5937052"/>
            <a:ext cx="13073063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Áp dụng </a:t>
            </a:r>
            <a:r>
              <a:rPr lang="en-US" sz="2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Stacking / Ensemble nhiều mô hình.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78669" y="6479262"/>
            <a:ext cx="13073063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Trực quan hoá dữ liệu sâu hơn (biểu đồ tương quan, heatmap).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78669" y="7021473"/>
            <a:ext cx="13073063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00"/>
              </a:lnSpc>
              <a:buSzPct val="100000"/>
              <a:buChar char="•"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Tiếp tục tham gia các cuộc thi khác trên Kaggle để cải thiện kỹ năng.</a:t>
            </a:r>
            <a:endParaRPr lang="en-US" sz="2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464469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Chương Trình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793790" y="277570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371600" lvl="3" indent="-342900" algn="l">
              <a:lnSpc>
                <a:spcPts val="3550"/>
              </a:lnSpc>
              <a:buSzPct val="100000"/>
              <a:buFont typeface="+mj-lt"/>
              <a:buAutoNum type="arabicPeriod"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Giới thiệu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2839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371600" lvl="3" indent="-342900" algn="l">
              <a:lnSpc>
                <a:spcPts val="3550"/>
              </a:lnSpc>
              <a:buSzPct val="100000"/>
              <a:buFont typeface="+mj-lt"/>
              <a:buAutoNum type="arabicPeriod" startAt="2"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Động lực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88108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371600" lvl="3" indent="-342900" algn="l">
              <a:lnSpc>
                <a:spcPts val="3550"/>
              </a:lnSpc>
              <a:buSzPct val="100000"/>
              <a:buFont typeface="+mj-lt"/>
              <a:buAutoNum type="arabicPeriod" startAt="3"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công việc liên quan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43376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371600" lvl="3" indent="-342900" algn="l">
              <a:lnSpc>
                <a:spcPts val="3550"/>
              </a:lnSpc>
              <a:buSzPct val="100000"/>
              <a:buFont typeface="+mj-lt"/>
              <a:buAutoNum type="arabicPeriod" startAt="4"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Phương pháp đề xuất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98645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371600" lvl="3" indent="-342900" algn="l">
              <a:lnSpc>
                <a:spcPts val="3550"/>
              </a:lnSpc>
              <a:buSzPct val="100000"/>
              <a:buFont typeface="+mj-lt"/>
              <a:buAutoNum type="arabicPeriod" startAt="5"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Thử nghiệm và kết quả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553914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371600" lvl="3" indent="-342900" algn="l">
              <a:lnSpc>
                <a:spcPts val="3550"/>
              </a:lnSpc>
              <a:buSzPct val="100000"/>
              <a:buFont typeface="+mj-lt"/>
              <a:buAutoNum type="arabicPeriod" startAt="6"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Kết luận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631162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895469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Giới Thiệu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793790" y="1894761"/>
            <a:ext cx="3566874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Bối cảnh và mục tiêu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93790" y="2763083"/>
            <a:ext cx="13042821" cy="56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Bối cảnh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42935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Thảm họa tàu Titanic (1912) khiến hơn 1500 người thiệt mạng.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3982045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028700" lvl="2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Dữ liệu hành khách được tổng hợp lại và trở thành bài toán kinh điển trong Machine Learning.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988243"/>
            <a:ext cx="13042821" cy="56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Mục tiêu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5654516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028700" lvl="2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Dự đoán hành khách </a:t>
            </a:r>
            <a:r>
              <a:rPr lang="en-US" sz="22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 sống sót hay không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dựa vào các thông tin như tuổi, giới tính, hạng vé, giá vé, v.v.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688050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Nguồn dữ liệu: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Kaggle – </a:t>
            </a:r>
            <a:r>
              <a:rPr lang="en-US" sz="22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Titanic: Machine Learning from Disaster.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424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24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19113" y="509826"/>
            <a:ext cx="4635460" cy="579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Giới Thiệu</a:t>
            </a:r>
            <a:endParaRPr lang="en-US" sz="3650" dirty="0"/>
          </a:p>
        </p:txBody>
      </p:sp>
      <p:sp>
        <p:nvSpPr>
          <p:cNvPr id="5" name="Text 2"/>
          <p:cNvSpPr/>
          <p:nvPr/>
        </p:nvSpPr>
        <p:spPr>
          <a:xfrm>
            <a:off x="519113" y="1163241"/>
            <a:ext cx="231767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Dữ Liệu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519113" y="1731050"/>
            <a:ext cx="1359217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Tập huấn </a:t>
            </a:r>
            <a:r>
              <a:rPr lang="en-US" sz="14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luyện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train.csv(891 mẫu, có nhãn “Survived”)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519113" y="2092523"/>
            <a:ext cx="1359217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Tập kiểm </a:t>
            </a:r>
            <a:r>
              <a:rPr lang="en-US" sz="14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test.csv(418 mẫu, không có nhãn)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519113" y="2453997"/>
            <a:ext cx="1359217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thuộc tính chính: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19113" y="2959179"/>
            <a:ext cx="13592175" cy="3754874"/>
          </a:xfrm>
          <a:prstGeom prst="roundRect">
            <a:avLst>
              <a:gd name="adj" fmla="val 20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6733" y="2966799"/>
            <a:ext cx="13576935" cy="5342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12113" y="3085624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Cột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04390" y="3085624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Ý nghĩa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526733" y="3501033"/>
            <a:ext cx="13576935" cy="5342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12113" y="3619857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Pclass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504390" y="3619857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Hạng vé (1–3)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526733" y="4035266"/>
            <a:ext cx="13576935" cy="5342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12113" y="4154091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Sex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504390" y="4154091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Giới tính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526733" y="4569500"/>
            <a:ext cx="13576935" cy="5342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712113" y="4688324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7504390" y="4688324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Tuổi</a:t>
            </a:r>
            <a:endParaRPr lang="en-US" sz="1450" dirty="0"/>
          </a:p>
        </p:txBody>
      </p:sp>
      <p:sp>
        <p:nvSpPr>
          <p:cNvPr id="22" name="Shape 19"/>
          <p:cNvSpPr/>
          <p:nvPr/>
        </p:nvSpPr>
        <p:spPr>
          <a:xfrm>
            <a:off x="526733" y="5103733"/>
            <a:ext cx="13576935" cy="5342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712113" y="5222558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SibSp, Parch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7504390" y="5222558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Số người thân đi cùng</a:t>
            </a:r>
            <a:endParaRPr lang="en-US" sz="1450" dirty="0"/>
          </a:p>
        </p:txBody>
      </p:sp>
      <p:sp>
        <p:nvSpPr>
          <p:cNvPr id="25" name="Shape 22"/>
          <p:cNvSpPr/>
          <p:nvPr/>
        </p:nvSpPr>
        <p:spPr>
          <a:xfrm>
            <a:off x="526733" y="5637967"/>
            <a:ext cx="13576935" cy="5342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712113" y="5756791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Fare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7504390" y="5756791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Giá vé</a:t>
            </a:r>
            <a:endParaRPr lang="en-US" sz="1450" dirty="0"/>
          </a:p>
        </p:txBody>
      </p:sp>
      <p:sp>
        <p:nvSpPr>
          <p:cNvPr id="28" name="Shape 25"/>
          <p:cNvSpPr/>
          <p:nvPr/>
        </p:nvSpPr>
        <p:spPr>
          <a:xfrm>
            <a:off x="526733" y="6172200"/>
            <a:ext cx="13576935" cy="5342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712113" y="6291024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Embarked</a:t>
            </a:r>
            <a:endParaRPr lang="en-US" sz="1450" dirty="0"/>
          </a:p>
        </p:txBody>
      </p:sp>
      <p:sp>
        <p:nvSpPr>
          <p:cNvPr id="30" name="Text 27"/>
          <p:cNvSpPr/>
          <p:nvPr/>
        </p:nvSpPr>
        <p:spPr>
          <a:xfrm>
            <a:off x="7504390" y="6291024"/>
            <a:ext cx="64138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Cảng lên tàu</a:t>
            </a:r>
            <a:endParaRPr lang="en-US" sz="1450" dirty="0"/>
          </a:p>
        </p:txBody>
      </p:sp>
      <p:sp>
        <p:nvSpPr>
          <p:cNvPr id="31" name="Text 28"/>
          <p:cNvSpPr/>
          <p:nvPr/>
        </p:nvSpPr>
        <p:spPr>
          <a:xfrm>
            <a:off x="519113" y="6922651"/>
            <a:ext cx="1359217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32" name="Text 29"/>
          <p:cNvSpPr/>
          <p:nvPr/>
        </p:nvSpPr>
        <p:spPr>
          <a:xfrm>
            <a:off x="519113" y="7427833"/>
            <a:ext cx="1359217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Biến mục tiêu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Survived (0 = chết, 1 = sống)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30329" y="717947"/>
            <a:ext cx="6520815" cy="815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0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Động lực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730329" y="1637348"/>
            <a:ext cx="3260408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Lý do chọn đề tài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30329" y="2436019"/>
            <a:ext cx="13169741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250"/>
              </a:lnSpc>
              <a:buSzPct val="100000"/>
              <a:buChar char="•"/>
            </a:pPr>
            <a:r>
              <a:rPr lang="en-US" sz="2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Đây là bài toán nhập môn ML nổi tiếng, phù hợp để: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30329" y="2944535"/>
            <a:ext cx="13169741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250"/>
              </a:lnSpc>
              <a:buSzPct val="100000"/>
              <a:buChar char="•"/>
            </a:pPr>
            <a:r>
              <a:rPr lang="en-US" sz="2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Làm quen với toàn bộ pipeline: xử lý dữ liệu → huấn luyện → đánh giá → nộp kết quả.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30329" y="3453051"/>
            <a:ext cx="13169741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250"/>
              </a:lnSpc>
              <a:buSzPct val="100000"/>
              <a:buChar char="•"/>
            </a:pPr>
            <a:r>
              <a:rPr lang="en-US" sz="2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Thực hành kỹ năng phân tích, trực quan hóa, và trích xuất đặc trưng.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30329" y="3961567"/>
            <a:ext cx="13169741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250"/>
              </a:lnSpc>
              <a:buSzPct val="100000"/>
              <a:buChar char="•"/>
            </a:pPr>
            <a:r>
              <a:rPr lang="en-US" sz="2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Dữ liệu nhỏ, dễ hiểu, nhưng vẫn đủ phức tạp để thử nhiều mô hình.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730329" y="4470082"/>
            <a:ext cx="13169741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250"/>
              </a:lnSpc>
              <a:buSzPct val="100000"/>
              <a:buChar char="•"/>
            </a:pPr>
            <a:r>
              <a:rPr lang="en-US" sz="2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 thể so sánh kết quả trực tiếp với cộng đồng Kaggle.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30329" y="5278636"/>
            <a:ext cx="3260408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Mục tiêu cụ thể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730329" y="6077307"/>
            <a:ext cx="13169741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250"/>
              </a:lnSpc>
              <a:buSzPct val="100000"/>
              <a:buChar char="•"/>
            </a:pPr>
            <a:r>
              <a:rPr lang="en-US" sz="2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Xây dựng quy trình Machine Learning hoàn chỉnh.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30329" y="6585823"/>
            <a:ext cx="13169741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250"/>
              </a:lnSpc>
              <a:buSzPct val="100000"/>
              <a:buChar char="•"/>
            </a:pPr>
            <a:r>
              <a:rPr lang="en-US" sz="2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Thử nghiệm các mô hình khác nhau và tối ưu kết quả.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30329" y="7094339"/>
            <a:ext cx="13169741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250"/>
              </a:lnSpc>
              <a:buSzPct val="100000"/>
              <a:buChar char="•"/>
            </a:pPr>
            <a:r>
              <a:rPr lang="en-US" sz="2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Học cách tham gia và nộp bài trên Kaggle.</a:t>
            </a:r>
            <a:endParaRPr lang="en-US" sz="2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5198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5198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649962" y="638413"/>
            <a:ext cx="7397591" cy="725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Các công việc liên quan</a:t>
            </a:r>
            <a:endParaRPr lang="en-US" sz="4550" dirty="0"/>
          </a:p>
        </p:txBody>
      </p:sp>
      <p:sp>
        <p:nvSpPr>
          <p:cNvPr id="5" name="Text 2"/>
          <p:cNvSpPr/>
          <p:nvPr/>
        </p:nvSpPr>
        <p:spPr>
          <a:xfrm>
            <a:off x="649962" y="1456611"/>
            <a:ext cx="4014788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Các hướng tiếp cận phổ biến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49962" y="2167414"/>
            <a:ext cx="13330476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Từ cộng đồng Kaggle: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9962" y="2620089"/>
            <a:ext cx="13330476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Xử lý dữ liệu </a:t>
            </a:r>
            <a:r>
              <a:rPr lang="en-US" sz="18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thiếu</a:t>
            </a: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(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Cabin, Embarked) 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9962" y="3080385"/>
            <a:ext cx="13330476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Biến đổi đặc </a:t>
            </a:r>
            <a:r>
              <a:rPr lang="en-US" sz="18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trưng</a:t>
            </a: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Title(trích từ tên), </a:t>
            </a:r>
            <a:r>
              <a:rPr lang="en-US" sz="18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FamilySize</a:t>
            </a: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8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IsAlone</a:t>
            </a: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9962" y="3540681"/>
            <a:ext cx="13330476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Mã hóa biến phân </a:t>
            </a:r>
            <a:r>
              <a:rPr lang="en-US" sz="18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loại</a:t>
            </a: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(Sex, Embarked).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49962" y="4000976"/>
            <a:ext cx="13330476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 mô hình thường dùng: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49962" y="4453652"/>
            <a:ext cx="13330476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Cơ bản:</a:t>
            </a: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Logistic Regression, Decision Tree.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9962" y="4906328"/>
            <a:ext cx="13330476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Nâng cao:</a:t>
            </a: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Random Forest, XGBoost, LightGBM.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49962" y="5625941"/>
            <a:ext cx="3087886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Định hướng của nhóm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49962" y="6336744"/>
            <a:ext cx="13330476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Tham khảo ý tưởng từ top Kaggle notebook.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9962" y="6789420"/>
            <a:ext cx="13330476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Tập trung vào </a:t>
            </a:r>
            <a:r>
              <a:rPr lang="en-US" sz="1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và lựa chọn mô hình</a:t>
            </a: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9962" y="7242096"/>
            <a:ext cx="13330476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Không dùng quá nhiều ensemble phức tạp → ưu tiên dễ hiểu, rõ ràng.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007632"/>
            <a:ext cx="8132326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Phương pháp đề xuất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793790" y="3006923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Quy trình thực hiện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93790" y="387524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Bước 1 – Nhập dữ liệu và thư viện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647724"/>
            <a:ext cx="1304282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Sử dụng thư viện: 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pandas, </a:t>
            </a:r>
            <a:r>
              <a:rPr lang="en-US" sz="22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numpy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, matplotlib, seaborn, </a:t>
            </a:r>
            <a:r>
              <a:rPr lang="en-US" sz="22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sklearn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.</a:t>
            </a:r>
            <a:endParaRPr lang="en-US" sz="2200" dirty="0">
              <a:latin typeface="Inter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208032"/>
            <a:ext cx="1304282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Đọc 2 tập dữ </a:t>
            </a:r>
            <a:r>
              <a:rPr lang="en-US" sz="2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liệu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train.csv </a:t>
            </a:r>
            <a:r>
              <a:rPr lang="en-US" sz="22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và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test.csv </a:t>
            </a:r>
            <a:r>
              <a:rPr lang="en-US" sz="2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từ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Kaggle.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576834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Kiểm tra thông tin, mô tả thống kê và giá trị thiếu.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24439"/>
            <a:ext cx="8132326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Phương pháp đề xuất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793790" y="2223730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Quy trình thực hiện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93790" y="309205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Bước 2 – Khám phá dữ liệu (EDA)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864531"/>
            <a:ext cx="1304282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Trực quan hóa dữ liệu </a:t>
            </a:r>
            <a:r>
              <a:rPr lang="en-US" sz="2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bằng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seaborn 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424839"/>
            <a:ext cx="1304282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Biểu đồ tỷ lệ sống </a:t>
            </a:r>
            <a:r>
              <a:rPr lang="en-US" sz="22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sót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( Survived)</a:t>
            </a:r>
            <a:endParaRPr lang="en-US" sz="2200" dirty="0">
              <a:latin typeface="Inter"/>
              <a:ea typeface="Inter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498514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Tỷ lệ sống theo </a:t>
            </a: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giới tính (Sex)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hạng vé (Pclass)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5537835"/>
            <a:ext cx="13042821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Phân bố độ </a:t>
            </a:r>
            <a:r>
              <a:rPr lang="en-US" sz="22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tuổi</a:t>
            </a:r>
            <a:r>
              <a:rPr lang="en-US" sz="22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(Age)</a:t>
            </a:r>
            <a:endParaRPr lang="en-US" sz="2200" dirty="0">
              <a:latin typeface="Inter"/>
              <a:ea typeface="Inter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3790" y="6098143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028700" lvl="2" indent="-342900" algn="l">
              <a:lnSpc>
                <a:spcPts val="3550"/>
              </a:lnSpc>
              <a:buSzPct val="10000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 trận tương quan giữa các đặc trưng.→ Nhận thấy: nữ và người có hạng vé cao có khả năng sống sót lớn hơn.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448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482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63429" y="749856"/>
            <a:ext cx="7820858" cy="852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Phương pháp đề xuất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763429" y="1711047"/>
            <a:ext cx="3408402" cy="426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Quy trình thực hiện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63429" y="2546033"/>
            <a:ext cx="13103543" cy="436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Bước 3 – Tiền xử lý dữ liệu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63429" y="3288983"/>
            <a:ext cx="13103543" cy="436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Điền giá trị thiếu: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63429" y="3820597"/>
            <a:ext cx="13103543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400"/>
              </a:lnSpc>
              <a:buSzPct val="100000"/>
              <a:buChar char="•"/>
            </a:pP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:</a:t>
            </a:r>
            <a:r>
              <a:rPr lang="en-US" sz="21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thay</a:t>
            </a: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bằng </a:t>
            </a:r>
            <a:r>
              <a:rPr lang="en-US" sz="2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429" y="4359831"/>
            <a:ext cx="13103543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400"/>
              </a:lnSpc>
              <a:buSzPct val="100000"/>
              <a:buChar char="•"/>
            </a:pP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Embarked: </a:t>
            </a:r>
            <a:r>
              <a:rPr lang="en-US" sz="21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thay</a:t>
            </a: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1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bằng</a:t>
            </a: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63429" y="4899065"/>
            <a:ext cx="13103543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400"/>
              </a:lnSpc>
              <a:buSzPct val="100000"/>
              <a:buChar char="•"/>
            </a:pP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Fare: thay bằng </a:t>
            </a:r>
            <a:r>
              <a:rPr lang="en-US" sz="2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63429" y="5438299"/>
            <a:ext cx="13103543" cy="436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Mã hóa các biến phân loại: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63429" y="5969913"/>
            <a:ext cx="13103543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400"/>
              </a:lnSpc>
              <a:buSzPct val="100000"/>
              <a:buChar char="•"/>
            </a:pP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Sex, Embarked </a:t>
            </a:r>
            <a:r>
              <a:rPr lang="en-US" sz="21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dùng</a:t>
            </a: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LabelEncoder</a:t>
            </a: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63429" y="6509147"/>
            <a:ext cx="13103543" cy="436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Tạo đặc trưng mới: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63429" y="7040761"/>
            <a:ext cx="13103543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3400"/>
              </a:lnSpc>
              <a:buSzPct val="100000"/>
              <a:buChar char="•"/>
            </a:pPr>
            <a:r>
              <a:rPr lang="en-US" sz="21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FamilySize</a:t>
            </a: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= </a:t>
            </a:r>
            <a:r>
              <a:rPr lang="en-US" sz="21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SibSp</a:t>
            </a:r>
            <a:r>
              <a:rPr lang="en-US" sz="2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+ parch + 1  → phản ánh quy mô gia đình.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1399</Words>
  <Application>Microsoft Office PowerPoint</Application>
  <PresentationFormat>Custom</PresentationFormat>
  <Paragraphs>193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Consolas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Laptop 3H</cp:lastModifiedBy>
  <cp:revision>2</cp:revision>
  <dcterms:created xsi:type="dcterms:W3CDTF">2025-10-10T09:23:19Z</dcterms:created>
  <dcterms:modified xsi:type="dcterms:W3CDTF">2025-10-10T09:49:57Z</dcterms:modified>
</cp:coreProperties>
</file>